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61" r:id="rId5"/>
    <p:sldId id="262" r:id="rId7"/>
    <p:sldId id="259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3" r:id="rId1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COV</a:t>
            </a:r>
            <a:r>
              <a:rPr lang="zh-CN" altLang="en-US"/>
              <a:t>越大， 负载越不均衡。</a:t>
            </a:r>
            <a:endParaRPr lang="zh-CN" altLang="en-US"/>
          </a:p>
          <a:p>
            <a:r>
              <a:rPr lang="zh-CN" altLang="en-US"/>
              <a:t>稀疏度越低，可以更好的利用</a:t>
            </a:r>
            <a:r>
              <a:rPr lang="en-US" altLang="zh-CN"/>
              <a:t>cache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也许正是因为这些特性，才能让稀疏的深度学习模型保持高的精确性。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In the backward pass, the gradient w.r.t. the sparse weights is computed as δY XT ⊙ I[W ]⇒δW</a:t>
            </a:r>
            <a:r>
              <a:rPr lang="en-US" altLang="zh-CN"/>
              <a:t>.</a:t>
            </a:r>
            <a:endParaRPr lang="zh-CN" altLang="en-US"/>
          </a:p>
          <a:p>
            <a:r>
              <a:rPr lang="zh-CN" altLang="en-US"/>
              <a:t>Transformer models with sparse attention similarly compute QKT ⊙I[Y ]⇒Z in the forward pass</a:t>
            </a:r>
            <a:r>
              <a:rPr lang="en-US" altLang="zh-CN"/>
              <a:t>.</a:t>
            </a:r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Consider various neural network architectures with sparse weight matrices and dense activations. When training RNNs this dimension corresponds to the batch size, which is typically between 16-128 elements [27]. In Transformer architectures, this dimension is the product of the batch size and sequence length, which can vary from 256 to over 2048 elements [2], [28]. In 1×1 convolutions, this dimension is the product of the image height and width with the batch siz</a:t>
            </a:r>
            <a:r>
              <a:rPr lang="en-US" altLang="zh-CN">
                <a:sym typeface="+mn-ea"/>
              </a:rPr>
              <a:t>e.</a:t>
            </a:r>
            <a:endParaRPr lang="en-US" altLang="zh-CN"/>
          </a:p>
          <a:p>
            <a:r>
              <a:rPr lang="en-US" altLang="zh-CN">
                <a:sym typeface="+mn-ea"/>
              </a:rPr>
              <a:t>Firstly, easily templatize our implementation for different tile sizes and generate specialized kernel variants for different regions of the problem space. </a:t>
            </a:r>
            <a:endParaRPr lang="en-US" altLang="zh-CN"/>
          </a:p>
          <a:p>
            <a:r>
              <a:rPr lang="en-US" altLang="zh-CN">
                <a:sym typeface="+mn-ea"/>
              </a:rPr>
              <a:t>Secondly, for problems with small M and K dimensions we launch more thread blocks than would otherwise be possible, enabling us to achieve higher occupancy and a higher fraction of peak throughput.</a:t>
            </a:r>
            <a:endParaRPr lang="en-US" altLang="zh-CN"/>
          </a:p>
          <a:p>
            <a:r>
              <a:rPr lang="en-US" altLang="zh-CN">
                <a:sym typeface="+mn-ea"/>
              </a:rPr>
              <a:t>Lastly, processing fixed-sized blocks enables us to aggressively unroll loops and compute offsets and constants at compile time.</a:t>
            </a:r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Implementation Details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Index Pre-Scaling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Residue Handling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Mixed Precision</a:t>
            </a:r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load balancing in SDDMM is less critical due to the fact that all dot-products to be computed are of equal length.</a:t>
            </a:r>
            <a:endParaRPr lang="en-US" altLang="zh-CN"/>
          </a:p>
          <a:p>
            <a:r>
              <a:rPr lang="en-US" altLang="zh-CN"/>
              <a:t>Additionally, problems from deep neural networks commonly have a dot- product length that is divisible by the SIMT width, making efficient residue handling less critical than in SpMM.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Sparse GPU Kernels for Deep Learning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999490"/>
          </a:xfrm>
        </p:spPr>
        <p:txBody>
          <a:bodyPr>
            <a:normAutofit/>
          </a:bodyPr>
          <a:p>
            <a:r>
              <a:rPr lang="zh-CN" altLang="en-US"/>
              <a:t>Trevor Gale</a:t>
            </a:r>
            <a:r>
              <a:rPr lang="en-US" altLang="zh-CN"/>
              <a:t>, Matei Zaharia, Cliff Young, Erich Elsen</a:t>
            </a:r>
            <a:endParaRPr lang="en-US" alt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SPARSE MATRIX–MATRIX MULTIPLICATION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59410" y="816610"/>
            <a:ext cx="5225415" cy="2584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Row Swizzle Load Balancing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>
                <a:sym typeface="+mn-ea"/>
              </a:rPr>
              <a:t>Load imbalance between warps or thread blocks.</a:t>
            </a:r>
            <a:endParaRPr lang="en-US" altLang="zh-CN">
              <a:sym typeface="+mn-ea"/>
            </a:endParaRP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Load imbalance within a warp or thread block.</a:t>
            </a:r>
            <a:endParaRPr lang="en-US" altLang="zh-CN">
              <a:sym typeface="+mn-ea"/>
            </a:endParaRP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How to ease it?</a:t>
            </a:r>
            <a:endParaRPr lang="en-US" altLang="zh-CN">
              <a:sym typeface="+mn-ea"/>
            </a:endParaRP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Row Binning &amp; Row Bundling.</a:t>
            </a:r>
            <a:endParaRPr lang="en-US" altLang="zh-CN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84825" y="1041400"/>
            <a:ext cx="6325235" cy="1803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650" y="3479165"/>
            <a:ext cx="7633335" cy="2717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SPARSE MATRIX–MATRIX MULTIPLICATION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410" y="755015"/>
            <a:ext cx="4504055" cy="602932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240" y="1580515"/>
            <a:ext cx="6466840" cy="33978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SAMPLED DENSE–DENSE MATRIX MULTIPLICATION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59410" y="1012825"/>
            <a:ext cx="11744325" cy="39693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A. Hierarchical 1-Dimensional Tiling</a:t>
            </a:r>
            <a:endParaRPr lang="zh-CN" altLang="en-US"/>
          </a:p>
          <a:p>
            <a:pPr algn="l"/>
            <a:r>
              <a:rPr lang="en-US" altLang="zh-CN"/>
              <a:t>I</a:t>
            </a:r>
            <a:r>
              <a:rPr lang="zh-CN" altLang="en-US"/>
              <a:t>nstead of mapping thread blocks to 1D regions of the output we map them to 1D strips of consecutive nonzeros.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With the dense matrices stored in row-major layout, naively partitioning the outputs across the threads would </a:t>
            </a:r>
            <a:endParaRPr lang="zh-CN" altLang="en-US"/>
          </a:p>
          <a:p>
            <a:pPr algn="l"/>
            <a:r>
              <a:rPr lang="zh-CN" altLang="en-US"/>
              <a:t>result in strided, uncoalesced memory accesses to the right-hand matrix. 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E</a:t>
            </a:r>
            <a:r>
              <a:rPr lang="zh-CN" altLang="en-US"/>
              <a:t>ach thread mapped to an output tile computes a portion of the results for all outputs in that tile.</a:t>
            </a:r>
            <a:r>
              <a:rPr lang="en-US" altLang="zh-CN"/>
              <a:t>Then reduce </a:t>
            </a:r>
            <a:endParaRPr lang="en-US" altLang="zh-CN"/>
          </a:p>
          <a:p>
            <a:pPr algn="l"/>
            <a:r>
              <a:rPr lang="en-US" altLang="zh-CN"/>
              <a:t>results.</a:t>
            </a:r>
            <a:endParaRPr lang="en-US" altLang="zh-CN"/>
          </a:p>
          <a:p>
            <a:pPr algn="l"/>
            <a:endParaRPr lang="zh-CN" altLang="en-US"/>
          </a:p>
          <a:p>
            <a:pPr algn="l"/>
            <a:r>
              <a:rPr lang="zh-CN" altLang="en-US"/>
              <a:t>B. Vector Memory Operations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C. Implementation Details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EXPERIMENTS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55115" y="565150"/>
            <a:ext cx="9081135" cy="57277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EXPERIMENTS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97965" y="917575"/>
            <a:ext cx="9030335" cy="4902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EXPERIMENTS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0955" y="1247775"/>
            <a:ext cx="4091305" cy="14306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140" y="1111250"/>
            <a:ext cx="3319780" cy="204343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3375" y="3018155"/>
            <a:ext cx="3157855" cy="325310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2645" y="3687445"/>
            <a:ext cx="3980815" cy="22364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INTRODUCTION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09295" y="551815"/>
            <a:ext cx="47472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Deep neural network architectures : very big!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29865" y="1034415"/>
            <a:ext cx="6596380" cy="18529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09295" y="3180080"/>
            <a:ext cx="64535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But can be made sparse with little to no loss in model quality.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709295" y="3637280"/>
            <a:ext cx="1019175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>
                <a:sym typeface="+mn-ea"/>
              </a:rPr>
              <a:t>benefit:	</a:t>
            </a:r>
            <a:r>
              <a:rPr lang="zh-CN" altLang="en-US"/>
              <a:t>more efficient in terms of both the floating-point operations (FLOPs) and parameters </a:t>
            </a:r>
            <a:endParaRPr lang="zh-CN" altLang="en-US"/>
          </a:p>
          <a:p>
            <a:pPr algn="l"/>
            <a:r>
              <a:rPr lang="en-US" altLang="zh-CN"/>
              <a:t>	</a:t>
            </a:r>
            <a:r>
              <a:rPr lang="zh-CN" altLang="en-US"/>
              <a:t>required to achieve a given accuracy</a:t>
            </a:r>
            <a:r>
              <a:rPr lang="en-US" altLang="zh-CN"/>
              <a:t>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>
                <a:sym typeface="+mn-ea"/>
              </a:rPr>
              <a:t>	</a:t>
            </a:r>
            <a:r>
              <a:rPr lang="zh-CN" altLang="en-US">
                <a:sym typeface="+mn-ea"/>
              </a:rPr>
              <a:t>accelerate inference</a:t>
            </a:r>
            <a:r>
              <a:rPr lang="en-US" altLang="zh-CN">
                <a:sym typeface="+mn-ea"/>
              </a:rPr>
              <a:t>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	faster.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	fewer memory usage.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 	train large model to achieve higher accurcy.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1450340" y="5074285"/>
            <a:ext cx="309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SPARSE MATRICES IN DEEP LEARNING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59410" y="1628140"/>
            <a:ext cx="11558905" cy="42462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dataset: </a:t>
            </a:r>
            <a:endParaRPr lang="en-US" altLang="zh-CN"/>
          </a:p>
          <a:p>
            <a:pPr algn="l"/>
            <a:r>
              <a:rPr lang="en-US" altLang="zh-CN"/>
              <a:t>	ResNet-50 and Transformer models trained on ImageNet and WMT14 English-to-German respectively.</a:t>
            </a:r>
            <a:endParaRPr lang="en-US" altLang="zh-CN"/>
          </a:p>
          <a:p>
            <a:pPr algn="l"/>
            <a:r>
              <a:rPr lang="en-US" altLang="zh-CN"/>
              <a:t>	</a:t>
            </a:r>
            <a:endParaRPr lang="en-US" altLang="zh-CN"/>
          </a:p>
          <a:p>
            <a:pPr algn="l"/>
            <a:r>
              <a:rPr lang="en-US" altLang="zh-CN"/>
              <a:t>	Including models trained with four different algorithms for inducing sparsity in neural networks.</a:t>
            </a:r>
            <a:endParaRPr lang="en-US" altLang="zh-CN"/>
          </a:p>
          <a:p>
            <a:pPr algn="l"/>
            <a:r>
              <a:rPr lang="en-US" altLang="zh-CN"/>
              <a:t>	</a:t>
            </a:r>
            <a:endParaRPr lang="en-US" altLang="zh-CN"/>
          </a:p>
          <a:p>
            <a:pPr algn="l"/>
            <a:r>
              <a:rPr lang="en-US" altLang="zh-CN"/>
              <a:t>	3,012 matrices from 49 different models.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properties of the matrices</a:t>
            </a:r>
            <a:r>
              <a:rPr lang="en-US" altLang="zh-CN">
                <a:sym typeface="+mn-ea"/>
              </a:rPr>
              <a:t>:</a:t>
            </a:r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	CoV.</a:t>
            </a:r>
            <a:endParaRPr lang="en-US" altLang="zh-CN">
              <a:sym typeface="+mn-ea"/>
            </a:endParaRP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	average row length.</a:t>
            </a:r>
            <a:endParaRPr lang="en-US" altLang="zh-CN">
              <a:sym typeface="+mn-ea"/>
            </a:endParaRP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	sparsity.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59410" y="1052195"/>
            <a:ext cx="86601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topology of nonzero values and level of sparsity </a:t>
            </a:r>
            <a:r>
              <a:rPr lang="en-US" altLang="zh-CN"/>
              <a:t>is very important for sparse matrix.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SPARSE MATRICES IN DEEP LEARNING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245" y="881380"/>
            <a:ext cx="11176635" cy="34004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34390" y="4505960"/>
            <a:ext cx="707644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deep learning matrices </a:t>
            </a:r>
            <a:r>
              <a:rPr lang="en-US" altLang="zh-CN"/>
              <a:t>:</a:t>
            </a:r>
            <a:endParaRPr lang="zh-CN" altLang="en-US"/>
          </a:p>
          <a:p>
            <a:r>
              <a:rPr lang="zh-CN" altLang="en-US" b="1"/>
              <a:t>13.4× less sparse</a:t>
            </a:r>
            <a:r>
              <a:rPr lang="en-US" altLang="zh-CN" b="1"/>
              <a:t>, </a:t>
            </a:r>
            <a:r>
              <a:rPr lang="zh-CN" altLang="en-US" b="1"/>
              <a:t>2.3× longer rows, 25× less variation </a:t>
            </a:r>
            <a:endParaRPr lang="zh-CN" altLang="en-US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INTRODUCTION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450340" y="5074285"/>
            <a:ext cx="309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 altLang="zh-CN"/>
          </a:p>
          <a:p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709295" y="4916805"/>
            <a:ext cx="10073005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 b="1"/>
              <a:t>sparse Transformer and MobileNet models:</a:t>
            </a:r>
            <a:endParaRPr lang="en-US" altLang="zh-CN" b="1"/>
          </a:p>
          <a:p>
            <a:pPr algn="l"/>
            <a:r>
              <a:rPr lang="en-US" altLang="zh-CN" b="1"/>
              <a:t>achieve 1.2–2.1× speedups and up to 12.8× memory savings without sacrificing accuracy.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19545" y="1110615"/>
            <a:ext cx="4870450" cy="477329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93040" y="1886585"/>
            <a:ext cx="6326505" cy="2584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We conduct a large-scale study of sparse matrices found in </a:t>
            </a:r>
            <a:endParaRPr lang="zh-CN" altLang="en-US"/>
          </a:p>
          <a:p>
            <a:pPr algn="l"/>
            <a:r>
              <a:rPr lang="zh-CN" altLang="en-US"/>
              <a:t>deep learning and identify favorable properties</a:t>
            </a:r>
            <a:r>
              <a:rPr lang="en-US" altLang="zh-CN"/>
              <a:t>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We introduce a 1-dimensional tiling scheme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We develop two techniques, subwarp tiling and reverse-</a:t>
            </a:r>
            <a:endParaRPr lang="en-US" altLang="zh-CN"/>
          </a:p>
          <a:p>
            <a:pPr algn="l"/>
            <a:r>
              <a:rPr lang="en-US" altLang="zh-CN"/>
              <a:t>offset memory alignment.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We introduce row swizzle load balancing.</a:t>
            </a:r>
            <a:endParaRPr lang="en-US" altLang="zh-C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GRAPHICS PROCESSING UNITS BACKGROUND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81660" y="1052830"/>
            <a:ext cx="5451475" cy="45231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Threads -&gt; Warps -&gt; Thread Blocks -&gt; Grids</a:t>
            </a:r>
            <a:endParaRPr lang="en-US" altLang="zh-CN"/>
          </a:p>
          <a:p>
            <a:pPr algn="l"/>
            <a:endParaRPr lang="zh-CN" altLang="en-US"/>
          </a:p>
          <a:p>
            <a:pPr algn="l"/>
            <a:r>
              <a:rPr lang="zh-CN" altLang="en-US">
                <a:sym typeface="+mn-ea"/>
              </a:rPr>
              <a:t>wave</a:t>
            </a:r>
            <a:r>
              <a:rPr lang="en-US" altLang="zh-CN">
                <a:sym typeface="+mn-ea"/>
              </a:rPr>
              <a:t>:</a:t>
            </a:r>
            <a:endParaRPr lang="en-US" altLang="zh-CN"/>
          </a:p>
          <a:p>
            <a:pPr algn="l"/>
            <a:r>
              <a:rPr lang="zh-CN" altLang="en-US"/>
              <a:t>a set of thread blocks that run concurrently </a:t>
            </a:r>
            <a:endParaRPr lang="zh-CN" altLang="en-US"/>
          </a:p>
          <a:p>
            <a:pPr algn="l"/>
            <a:r>
              <a:rPr lang="zh-CN" altLang="en-US"/>
              <a:t>on the GPU</a:t>
            </a:r>
            <a:r>
              <a:rPr lang="en-US" altLang="zh-CN"/>
              <a:t>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occupancy:</a:t>
            </a:r>
            <a:endParaRPr lang="en-US" altLang="zh-CN"/>
          </a:p>
          <a:p>
            <a:pPr algn="l"/>
            <a:r>
              <a:rPr lang="en-US" altLang="zh-CN"/>
              <a:t>The number of thread blocks that </a:t>
            </a:r>
            <a:endParaRPr lang="en-US" altLang="zh-CN"/>
          </a:p>
          <a:p>
            <a:pPr algn="l"/>
            <a:r>
              <a:rPr lang="en-US" altLang="zh-CN"/>
              <a:t>execute concurrently on an SM.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GPUs have a large but high-latency global memory </a:t>
            </a:r>
            <a:endParaRPr lang="en-US" altLang="zh-CN"/>
          </a:p>
          <a:p>
            <a:pPr algn="l"/>
            <a:r>
              <a:rPr lang="en-US" altLang="zh-CN"/>
              <a:t>that is accessible to all SMs.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L2 cache is shared by all SMs, 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L1 caches are local to each SM.</a:t>
            </a:r>
            <a:endParaRPr lang="en-US" altLang="zh-CN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0610" y="234315"/>
            <a:ext cx="4839970" cy="63900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SPARSE MATRIX COMPUTATION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41960" y="782320"/>
            <a:ext cx="583120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Sparse Matrix–Matrix Multiplication Operation</a:t>
            </a:r>
            <a:r>
              <a:rPr lang="en-US" altLang="zh-CN"/>
              <a:t>:</a:t>
            </a:r>
            <a:endParaRPr lang="en-US" altLang="zh-CN"/>
          </a:p>
          <a:p>
            <a:pPr algn="l"/>
            <a:r>
              <a:rPr lang="en-US" altLang="zh-CN"/>
              <a:t>AB⇒C.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Sampled Dense–Dense Matrix Multiplication Operation:</a:t>
            </a:r>
            <a:endParaRPr lang="en-US" altLang="zh-CN"/>
          </a:p>
          <a:p>
            <a:pPr algn="l"/>
            <a:r>
              <a:rPr lang="en-US" altLang="zh-CN"/>
              <a:t>AB ⊙ C⇒D.</a:t>
            </a:r>
            <a:endParaRPr lang="en-US" altLang="zh-CN"/>
          </a:p>
          <a:p>
            <a:pPr algn="l"/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359410" y="2739390"/>
            <a:ext cx="20193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Data Organization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41960" y="3444240"/>
            <a:ext cx="8482965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t>matrices in row-major layout and sparse matrices in CSR format</a:t>
            </a:r>
            <a:r>
              <a:rPr lang="en-US"/>
              <a:t>.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BA⇒C, where A is the sparse matrix stored in compressed sparse column format </a:t>
            </a:r>
            <a:endParaRPr lang="en-US" altLang="zh-CN"/>
          </a:p>
          <a:p>
            <a:pPr algn="l"/>
            <a:r>
              <a:rPr lang="en-US" altLang="zh-CN"/>
              <a:t>and B and C are stored column-major would be equally efficient.</a:t>
            </a:r>
            <a:endParaRPr lang="en-US" altLang="zh-CN"/>
          </a:p>
          <a:p>
            <a:pPr algn="l"/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SPARSE MATRIX–MATRIX MULTIPLICATION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59410" y="798195"/>
            <a:ext cx="353060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Hierarchical 1-Dimensional Tiling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3045" y="2927985"/>
            <a:ext cx="9961245" cy="33572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775" y="92710"/>
            <a:ext cx="4794250" cy="3975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9410" y="210185"/>
            <a:ext cx="65652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SPARSE MATRIX–MATRIX MULTIPLICATION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59410" y="816610"/>
            <a:ext cx="6113780" cy="45231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Vector Memory Operations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/>
              <a:t>Issues: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I</a:t>
            </a:r>
            <a:r>
              <a:rPr lang="zh-CN" altLang="en-US"/>
              <a:t>ncreases the number of values loaded simultaneously </a:t>
            </a:r>
            <a:endParaRPr lang="zh-CN" altLang="en-US"/>
          </a:p>
          <a:p>
            <a:pPr algn="l"/>
            <a:r>
              <a:rPr lang="zh-CN" altLang="en-US"/>
              <a:t>by a thread block</a:t>
            </a:r>
            <a:r>
              <a:rPr lang="en-US" altLang="zh-CN"/>
              <a:t>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vector memory accesses require that the target values be </a:t>
            </a:r>
            <a:endParaRPr lang="en-US" altLang="zh-CN"/>
          </a:p>
          <a:p>
            <a:pPr algn="l"/>
            <a:r>
              <a:rPr lang="en-US" altLang="zh-CN"/>
              <a:t>aligned to the vector width.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>
                <a:sym typeface="+mn-ea"/>
              </a:rPr>
              <a:t>To solve these issues:</a:t>
            </a:r>
            <a:endParaRPr lang="en-US" altLang="zh-CN">
              <a:sym typeface="+mn-ea"/>
            </a:endParaRP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Subwarp Tiling</a:t>
            </a:r>
            <a:r>
              <a:rPr lang="en-US" altLang="zh-CN">
                <a:sym typeface="+mn-ea"/>
              </a:rPr>
              <a:t>.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en-US" altLang="zh-CN">
                <a:sym typeface="+mn-ea"/>
              </a:rPr>
              <a:t>Padding? No! </a:t>
            </a:r>
            <a:r>
              <a:rPr lang="zh-CN" altLang="en-US">
                <a:sym typeface="+mn-ea"/>
              </a:rPr>
              <a:t>Reverse Offset Memory Alignment </a:t>
            </a:r>
            <a:r>
              <a:rPr lang="en-US" altLang="zh-CN">
                <a:sym typeface="+mn-ea"/>
              </a:rPr>
              <a:t>+ Mask.</a:t>
            </a:r>
            <a:endParaRPr lang="en-US" altLang="zh-CN"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77965" y="1115695"/>
            <a:ext cx="5029200" cy="3924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3273</Words>
  <Application>WPS 演示</Application>
  <PresentationFormat>宽屏</PresentationFormat>
  <Paragraphs>170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8" baseType="lpstr">
      <vt:lpstr>Arial</vt:lpstr>
      <vt:lpstr>方正书宋_GBK</vt:lpstr>
      <vt:lpstr>Wingdings</vt:lpstr>
      <vt:lpstr>宋体</vt:lpstr>
      <vt:lpstr>Arial Unicode MS</vt:lpstr>
      <vt:lpstr>汉仪书宋二KW</vt:lpstr>
      <vt:lpstr>Calibri Light</vt:lpstr>
      <vt:lpstr>Helvetica Neue</vt:lpstr>
      <vt:lpstr>Calibri</vt:lpstr>
      <vt:lpstr>微软雅黑</vt:lpstr>
      <vt:lpstr>汉仪旗黑</vt:lpstr>
      <vt:lpstr>宋体-简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baohan</cp:lastModifiedBy>
  <cp:revision>142</cp:revision>
  <dcterms:created xsi:type="dcterms:W3CDTF">2021-08-17T02:02:28Z</dcterms:created>
  <dcterms:modified xsi:type="dcterms:W3CDTF">2021-08-17T02:02:28Z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2052-3.6.2.5883</vt:lpwstr>
  </property>
</Properties>
</file>

<file path=docProps/thumbnail.jpeg>
</file>